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73" r:id="rId2"/>
    <p:sldId id="256" r:id="rId3"/>
    <p:sldId id="257" r:id="rId4"/>
    <p:sldId id="258" r:id="rId5"/>
    <p:sldId id="259" r:id="rId6"/>
    <p:sldId id="260" r:id="rId7"/>
    <p:sldId id="271" r:id="rId8"/>
    <p:sldId id="272" r:id="rId9"/>
    <p:sldId id="261" r:id="rId10"/>
    <p:sldId id="262" r:id="rId11"/>
    <p:sldId id="263" r:id="rId12"/>
    <p:sldId id="269" r:id="rId13"/>
    <p:sldId id="264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51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5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A0368-B1E9-47F0-A59F-3DA756CAA536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9C7F8-3912-4EC8-9C25-8BB6511AE7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5951441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6F0F5C-9AEA-4126-B167-7E6C2D985E92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88C9C-2C5A-4496-AFB0-3E398251E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477174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>
              <a:ea typeface="ＭＳ Ｐゴシック" pitchFamily="34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55A3BE-ED56-4B31-AA0F-069DD4FA7B46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8C9C-2C5A-4496-AFB0-3E398251EE2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27534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8C9C-2C5A-4496-AFB0-3E398251EE2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19471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emplate-PPT-cov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GCCA-logo-(3)-for-dark-backgroun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625" y="5121275"/>
            <a:ext cx="1984375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4763" y="5292725"/>
            <a:ext cx="14192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2344738" y="6169025"/>
            <a:ext cx="542766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sz="1000" b="1" i="1" dirty="0" smtClean="0"/>
              <a:t>An initiative of the ACP Group of States funded by the European Union</a:t>
            </a:r>
            <a:endParaRPr lang="fr-BE" sz="1000" b="1" dirty="0" smtClean="0"/>
          </a:p>
          <a:p>
            <a:pPr eaLnBrk="0" hangingPunct="0">
              <a:spcBef>
                <a:spcPct val="20000"/>
              </a:spcBef>
              <a:buClr>
                <a:srgbClr val="7F7F7F"/>
              </a:buClr>
              <a:buFont typeface="Arial" charset="0"/>
              <a:buNone/>
              <a:defRPr/>
            </a:pPr>
            <a:endParaRPr lang="en-US" sz="3200" dirty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pic>
        <p:nvPicPr>
          <p:cNvPr id="9" name="Picture 12" descr="eufla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3988" y="5472113"/>
            <a:ext cx="9461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84175"/>
            <a:ext cx="8229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09738"/>
            <a:ext cx="8229600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GCCA logos for PPT.pct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11713" y="5643563"/>
            <a:ext cx="433228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" descr="template-PPT-design-inter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6350" y="-4763"/>
            <a:ext cx="9161463" cy="68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logo_acp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2913" y="5924550"/>
            <a:ext cx="86836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3200" kern="1200">
          <a:solidFill>
            <a:srgbClr val="573206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800" kern="1200">
          <a:solidFill>
            <a:srgbClr val="573206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400" kern="1200">
          <a:solidFill>
            <a:srgbClr val="573206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»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mkanyangarara@comesa.int" TargetMode="External"/><Relationship Id="rId2" Type="http://schemas.openxmlformats.org/officeDocument/2006/relationships/hyperlink" Target="mailto:ClimateChange@comesa.int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hyperlink" Target="mailto:mkarake@comesa.in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61925" y="609600"/>
            <a:ext cx="8696325" cy="1123950"/>
          </a:xfrm>
        </p:spPr>
        <p:txBody>
          <a:bodyPr/>
          <a:lstStyle/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Second Regional Technical Meeting</a:t>
            </a: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5, 6  and 7</a:t>
            </a:r>
            <a:r>
              <a:rPr lang="en-US" sz="2400" b="1" kern="0" baseline="30000" dirty="0" smtClean="0">
                <a:solidFill>
                  <a:srgbClr val="FFFFFF"/>
                </a:solidFill>
              </a:rPr>
              <a:t>th</a:t>
            </a:r>
            <a:r>
              <a:rPr lang="en-US" sz="2400" b="1" kern="0" dirty="0" smtClean="0">
                <a:solidFill>
                  <a:srgbClr val="FFFFFF"/>
                </a:solidFill>
              </a:rPr>
              <a:t> May, 2014</a:t>
            </a: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ACP House – Brussels</a:t>
            </a:r>
          </a:p>
          <a:p>
            <a:endParaRPr lang="en-GB" sz="23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r>
              <a:rPr lang="en-GB" sz="3600" dirty="0" smtClean="0"/>
              <a:t>Presentation to the 2</a:t>
            </a:r>
            <a:r>
              <a:rPr lang="en-GB" sz="3600" baseline="30000" dirty="0" smtClean="0"/>
              <a:t>nd</a:t>
            </a:r>
            <a:r>
              <a:rPr lang="en-GB" sz="3600" dirty="0" smtClean="0"/>
              <a:t> RTM by </a:t>
            </a:r>
          </a:p>
          <a:p>
            <a:r>
              <a:rPr lang="en-GB" sz="3600" dirty="0" smtClean="0"/>
              <a:t>Mclay Kanyangarara &amp; Mweusi Karake</a:t>
            </a:r>
          </a:p>
          <a:p>
            <a:r>
              <a:rPr lang="en-GB" sz="3600" dirty="0" smtClean="0"/>
              <a:t>COMESA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5085184"/>
            <a:ext cx="2520280" cy="129614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2600" b="1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013176"/>
            <a:ext cx="1570964" cy="143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066130"/>
          </a:xfr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Theme 3: 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Low Carbon development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cont.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00808"/>
            <a:ext cx="5079160" cy="2411096"/>
          </a:xfrm>
        </p:spPr>
        <p:txBody>
          <a:bodyPr>
            <a:normAutofit fontScale="25000" lnSpcReduction="20000"/>
          </a:bodyPr>
          <a:lstStyle/>
          <a:p>
            <a:r>
              <a:rPr lang="en-GB" sz="11200" dirty="0" smtClean="0"/>
              <a:t>Supported Mt Karisimbi regional climate observatory Carbon Analyser project, </a:t>
            </a:r>
          </a:p>
          <a:p>
            <a:pPr lvl="0"/>
            <a:r>
              <a:rPr lang="en-US" sz="11200" dirty="0" smtClean="0"/>
              <a:t>7 sub-grantees engaged to promote CSA in at least 14 countries</a:t>
            </a:r>
            <a:endParaRPr lang="en-GB" sz="11200" dirty="0" smtClean="0"/>
          </a:p>
          <a:p>
            <a:pPr lvl="0">
              <a:buNone/>
            </a:pPr>
            <a:endParaRPr lang="en-US" sz="80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23528" y="3861048"/>
            <a:ext cx="8129184" cy="2878808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Regional Strategy on Mainstreaming Gender in Agriculture and Climate Change completed</a:t>
            </a:r>
          </a:p>
          <a:p>
            <a:r>
              <a:rPr lang="en-US" sz="26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in </a:t>
            </a:r>
            <a:r>
              <a:rPr lang="en-US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July 2013, over 60 trainees, among them extension officers, NGOs, and education officers trained in practical methods of incorporating a gender perspective in field-based CA practices</a:t>
            </a:r>
            <a:endParaRPr lang="en-US" sz="2600" dirty="0" smtClean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760" y="1684948"/>
            <a:ext cx="2610991" cy="2294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09793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5144519" cy="2831646"/>
          </a:xfrm>
        </p:spPr>
        <p:txBody>
          <a:bodyPr>
            <a:normAutofit fontScale="32500" lnSpcReduction="20000"/>
          </a:bodyPr>
          <a:lstStyle/>
          <a:p>
            <a:pPr lvl="0"/>
            <a:r>
              <a:rPr lang="en-US" sz="8000" dirty="0" smtClean="0"/>
              <a:t>In March 2014 a COMESA delegation visited China in order to engage with institutions dealing with renewable energy, in particular small hydro with the view to promote them in the COMESA region</a:t>
            </a:r>
            <a:r>
              <a:rPr lang="en-US" sz="8600" dirty="0" smtClean="0"/>
              <a:t>.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26" name="Picture 2" descr="C:\Business\Climate Change\was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28799"/>
            <a:ext cx="2886075" cy="23507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0" y="4293096"/>
            <a:ext cx="8030594" cy="244207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0"/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14 w2e projects identified for investment</a:t>
            </a:r>
          </a:p>
          <a:p>
            <a:r>
              <a:rPr lang="en-US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 number of countries have adopted specific Low carbon measures e.g. Kenya- Private Mini-hydro, Rwanda compulsory compact </a:t>
            </a:r>
            <a:r>
              <a:rPr lang="en-GB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 fluorescent bulbs and LED public lights,</a:t>
            </a:r>
            <a:r>
              <a:rPr lang="en-US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Zambia pre-paid water </a:t>
            </a:r>
            <a:r>
              <a:rPr lang="en-US" sz="2800" dirty="0" err="1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metres</a:t>
            </a:r>
            <a:endParaRPr lang="en-GB" sz="2800" dirty="0" smtClean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Theme 3: 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Low Carbon development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cont.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37476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Challenges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The Major challenges at RECs / MS level has been finance</a:t>
            </a:r>
          </a:p>
          <a:p>
            <a:r>
              <a:rPr lang="en-GB" dirty="0" smtClean="0"/>
              <a:t>Traditional beliefs/Inadequate awareness</a:t>
            </a:r>
          </a:p>
          <a:p>
            <a:r>
              <a:rPr lang="en-GB" dirty="0" smtClean="0"/>
              <a:t>Lack of capacity and resources</a:t>
            </a:r>
          </a:p>
          <a:p>
            <a:r>
              <a:rPr lang="en-GB" dirty="0" smtClean="0"/>
              <a:t>Size of  farms per house hold - often too small</a:t>
            </a:r>
          </a:p>
          <a:p>
            <a:r>
              <a:rPr lang="en-GB" dirty="0" smtClean="0"/>
              <a:t>Land tenure </a:t>
            </a:r>
          </a:p>
          <a:p>
            <a:r>
              <a:rPr lang="en-GB" dirty="0" smtClean="0"/>
              <a:t>Proliferation of uncoordinated initiatives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Communication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84784"/>
            <a:ext cx="7488832" cy="5160640"/>
          </a:xfrm>
        </p:spPr>
        <p:txBody>
          <a:bodyPr>
            <a:noAutofit/>
          </a:bodyPr>
          <a:lstStyle/>
          <a:p>
            <a:r>
              <a:rPr lang="en-GB" sz="3800" dirty="0" smtClean="0"/>
              <a:t>COMESA-EAC-SADC have established a communication channel-common email</a:t>
            </a:r>
          </a:p>
          <a:p>
            <a:r>
              <a:rPr lang="en-GB" sz="3800" dirty="0" smtClean="0"/>
              <a:t>Common folder</a:t>
            </a:r>
          </a:p>
          <a:p>
            <a:r>
              <a:rPr lang="en-GB" sz="3800" dirty="0" smtClean="0"/>
              <a:t>Media network with common email</a:t>
            </a:r>
          </a:p>
          <a:p>
            <a:r>
              <a:rPr lang="en-GB" sz="3800" dirty="0" smtClean="0"/>
              <a:t>Created Face book with a Q&amp;A facility</a:t>
            </a:r>
            <a:endParaRPr lang="en-GB" sz="3800" dirty="0"/>
          </a:p>
        </p:txBody>
      </p:sp>
    </p:spTree>
    <p:extLst>
      <p:ext uri="{BB962C8B-B14F-4D97-AF65-F5344CB8AC3E}">
        <p14:creationId xmlns="" xmlns:p14="http://schemas.microsoft.com/office/powerpoint/2010/main" val="8117702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Questions &amp; Comments 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are welcome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Thank you for your attention</a:t>
            </a:r>
          </a:p>
          <a:p>
            <a:r>
              <a:rPr lang="en-US" dirty="0" smtClean="0"/>
              <a:t>Merci pour votre attention</a:t>
            </a:r>
          </a:p>
          <a:p>
            <a:r>
              <a:rPr lang="en-US" dirty="0" err="1" smtClean="0"/>
              <a:t>Asanteni</a:t>
            </a:r>
            <a:r>
              <a:rPr lang="en-US" dirty="0" smtClean="0"/>
              <a:t> Sana </a:t>
            </a:r>
            <a:r>
              <a:rPr lang="en-US" dirty="0" err="1" smtClean="0"/>
              <a:t>Kwa</a:t>
            </a:r>
            <a:r>
              <a:rPr lang="en-US" dirty="0" smtClean="0"/>
              <a:t> </a:t>
            </a:r>
            <a:r>
              <a:rPr lang="en-US" dirty="0" err="1" smtClean="0"/>
              <a:t>Kunisikiliza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2"/>
              </a:rPr>
              <a:t>ClimateChange@comesa.int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mkanyangarara@comesa.int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mkarake@comesa.int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68734" y="3861048"/>
            <a:ext cx="133408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0"/>
            <a:ext cx="7772400" cy="3816423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Programme on Climate Change adaptation and mitigation in the COMESA-EAC-SADC region</a:t>
            </a:r>
            <a:br>
              <a:rPr lang="en-GB" dirty="0" smtClean="0"/>
            </a:br>
            <a:r>
              <a:rPr lang="en-GB" dirty="0" smtClean="0"/>
              <a:t>Africa Group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480" y="4357694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GB" sz="3200" dirty="0" smtClean="0"/>
              <a:t>Presentation to the 2</a:t>
            </a:r>
            <a:r>
              <a:rPr lang="en-GB" sz="3200" baseline="30000" dirty="0" smtClean="0"/>
              <a:t>nd</a:t>
            </a:r>
            <a:r>
              <a:rPr lang="en-GB" sz="3200" dirty="0" smtClean="0"/>
              <a:t> RTM by </a:t>
            </a:r>
          </a:p>
          <a:p>
            <a:r>
              <a:rPr lang="en-GB" sz="3200" dirty="0" smtClean="0"/>
              <a:t>Mclay Kanyangarara &amp; Mweusi Karake</a:t>
            </a:r>
          </a:p>
          <a:p>
            <a:r>
              <a:rPr lang="en-GB" sz="3200" dirty="0" smtClean="0"/>
              <a:t>COMESA</a:t>
            </a:r>
          </a:p>
          <a:p>
            <a:r>
              <a:rPr lang="en-GB" sz="3200" dirty="0" smtClean="0"/>
              <a:t>ACP house Brussels 5-7 may 2014</a:t>
            </a:r>
            <a:endParaRPr lang="en-GB" sz="3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899592" cy="823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mkarake\Downloads\EU log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13176"/>
            <a:ext cx="971600" cy="87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-3460"/>
          <a:stretch>
            <a:fillRect/>
          </a:stretch>
        </p:blipFill>
        <p:spPr>
          <a:xfrm rot="-60000">
            <a:off x="11164" y="2860645"/>
            <a:ext cx="894656" cy="1287218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072"/>
            <a:ext cx="899592" cy="75597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01642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"/>
                <a:ea typeface="ＭＳ Ｐゴシック" charset="-128"/>
                <a:cs typeface="Arial"/>
              </a:rPr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28800"/>
            <a:ext cx="4599017" cy="5112568"/>
          </a:xfrm>
        </p:spPr>
        <p:txBody>
          <a:bodyPr>
            <a:normAutofit fontScale="70000" lnSpcReduction="20000"/>
          </a:bodyPr>
          <a:lstStyle/>
          <a:p>
            <a:pPr marL="0" indent="0"/>
            <a:r>
              <a:rPr lang="en-GB" dirty="0" smtClean="0"/>
              <a:t>COMESA is  Africa’s largest economic grouping, with 19 MS and a population of over 430 million</a:t>
            </a:r>
          </a:p>
          <a:p>
            <a:pPr marL="0" indent="0"/>
            <a:r>
              <a:rPr lang="en-GB" dirty="0" smtClean="0"/>
              <a:t>The COMESA Climate Change Unit coordinates the programme on climate change mitigation and adaptation in the COMESA-EAC-SADC region. </a:t>
            </a:r>
          </a:p>
          <a:p>
            <a:pPr marL="0" indent="0"/>
            <a:r>
              <a:rPr lang="en-GB" dirty="0" smtClean="0"/>
              <a:t>The five-year initiative that started in July 2010 is a successor to the COMESA climate change initiative that had been running since December 2008.</a:t>
            </a:r>
          </a:p>
          <a:p>
            <a:pPr marL="0" indent="0"/>
            <a:r>
              <a:rPr lang="en-GB" dirty="0" smtClean="0"/>
              <a:t>This presentation covers the period after the 1</a:t>
            </a:r>
            <a:r>
              <a:rPr lang="en-GB" baseline="30000" dirty="0" smtClean="0"/>
              <a:t>st</a:t>
            </a:r>
            <a:r>
              <a:rPr lang="en-GB" dirty="0" smtClean="0"/>
              <a:t> RTM in Belize in June 2013</a:t>
            </a:r>
            <a:endParaRPr lang="en-GB" b="1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72000" cy="89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-3460"/>
          <a:stretch>
            <a:fillRect/>
          </a:stretch>
        </p:blipFill>
        <p:spPr>
          <a:xfrm rot="-60000">
            <a:off x="11231" y="2428644"/>
            <a:ext cx="900000" cy="129490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5024"/>
            <a:ext cx="1043608" cy="755974"/>
          </a:xfrm>
          <a:prstGeom prst="rect">
            <a:avLst/>
          </a:prstGeom>
        </p:spPr>
      </p:pic>
      <p:pic>
        <p:nvPicPr>
          <p:cNvPr id="9" name="Picture 8" descr="C:\Users\mkarake\Downloads\EU log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09120"/>
            <a:ext cx="971600" cy="87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comesa-ma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34625" y="1494416"/>
            <a:ext cx="3066255" cy="2943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864533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  <a:latin typeface="Arial"/>
                <a:ea typeface="ＭＳ Ｐゴシック" charset="-128"/>
                <a:cs typeface="Arial"/>
              </a:rPr>
              <a:t>Theme 1: Impact and Vulnerability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4493240" cy="46196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CSA pilots in 5 countries, Botswana Lesotho, Uganda, Zambia and Zimbabwe</a:t>
            </a:r>
          </a:p>
          <a:p>
            <a:r>
              <a:rPr lang="en-GB" dirty="0" smtClean="0"/>
              <a:t>Targeting most vulnerable &amp; rural schools</a:t>
            </a:r>
          </a:p>
          <a:p>
            <a:r>
              <a:rPr lang="en-GB" dirty="0" smtClean="0"/>
              <a:t>Impact Assessment (VAA) done in first 8 ESA countries</a:t>
            </a:r>
          </a:p>
          <a:p>
            <a:r>
              <a:rPr lang="en-GB" dirty="0" smtClean="0"/>
              <a:t>More pilots &amp; scaling out to be carried</a:t>
            </a:r>
          </a:p>
          <a:p>
            <a:r>
              <a:rPr lang="en-GB" dirty="0" smtClean="0"/>
              <a:t>Future:  VAA to be scaled up</a:t>
            </a:r>
            <a:endParaRPr lang="en-GB" dirty="0"/>
          </a:p>
        </p:txBody>
      </p:sp>
      <p:pic>
        <p:nvPicPr>
          <p:cNvPr id="9" name="Content Placeholder 7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928848" y="2003796"/>
            <a:ext cx="2962994" cy="25952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762589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 charset="-128"/>
                <a:cs typeface="Arial"/>
              </a:rPr>
              <a:t>Theme 2: Integrated Disaster Risk Reduction and adaptation</a:t>
            </a:r>
            <a:endParaRPr lang="en-GB" sz="4000" dirty="0">
              <a:solidFill>
                <a:schemeClr val="bg1"/>
              </a:solidFill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36440"/>
            <a:ext cx="7498080" cy="52215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June to November 2013: COMESA completed baseline analysis ( 2009-2013) for 10 countries namely: Ethiopia, Kenya, Madagascar, Malawi, Mauritius, Rwanda, Sudan, Uganda, Zambia and Zimbabwe. </a:t>
            </a:r>
          </a:p>
          <a:p>
            <a:r>
              <a:rPr lang="en-GB" dirty="0" smtClean="0"/>
              <a:t>Major finding was: The role played by women and need for women focus CSA</a:t>
            </a:r>
          </a:p>
          <a:p>
            <a:r>
              <a:rPr lang="en-GB" dirty="0" smtClean="0"/>
              <a:t>Deserter Risk Reduction (DRR) started in EA</a:t>
            </a:r>
          </a:p>
          <a:p>
            <a:r>
              <a:rPr lang="en-GB" dirty="0" smtClean="0"/>
              <a:t>DRR being implemented in Southern Africa in partnership with FAO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4579268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586" y="260648"/>
            <a:ext cx="7498080" cy="1143000"/>
          </a:xfr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Integrated Disaster Risk Reduction and adaptation cont</a:t>
            </a:r>
            <a:endParaRPr lang="en-GB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5103608" cy="504056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GB" dirty="0" smtClean="0"/>
              <a:t>ACTIONS</a:t>
            </a:r>
          </a:p>
          <a:p>
            <a:r>
              <a:rPr lang="en-GB" dirty="0" smtClean="0"/>
              <a:t>CSA pilots &amp; Scaling up in 14 M/S</a:t>
            </a:r>
          </a:p>
          <a:p>
            <a:r>
              <a:rPr lang="en-GB" dirty="0" smtClean="0"/>
              <a:t>CSA piloted in schools, Zimbabwe 2013, Uganda 2014</a:t>
            </a:r>
          </a:p>
          <a:p>
            <a:r>
              <a:rPr lang="en-US" dirty="0" smtClean="0"/>
              <a:t>11 Partnerships entered into for the sustainability of interventions in the MS </a:t>
            </a:r>
          </a:p>
          <a:p>
            <a:r>
              <a:rPr lang="en-US" dirty="0" smtClean="0"/>
              <a:t>Honey farming and harvesting training, forestry pilots in Zambia.</a:t>
            </a:r>
            <a:r>
              <a:rPr lang="en-GB" dirty="0" smtClean="0"/>
              <a:t> </a:t>
            </a:r>
          </a:p>
          <a:p>
            <a:r>
              <a:rPr lang="en-GB" dirty="0" smtClean="0"/>
              <a:t>NCCRS processes scaled out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224" y="2148343"/>
            <a:ext cx="2895427" cy="2980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062225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Integrated Disaster Risk Reduction and adaptation cont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52888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Regional CSA forum held in Arusha Feb 2014</a:t>
            </a:r>
          </a:p>
          <a:p>
            <a:r>
              <a:rPr lang="en-US" dirty="0" smtClean="0"/>
              <a:t>In March 2014, Co-sponsored and Organized 1</a:t>
            </a:r>
            <a:r>
              <a:rPr lang="en-US" baseline="30000" dirty="0" smtClean="0"/>
              <a:t>st</a:t>
            </a:r>
            <a:r>
              <a:rPr lang="en-US" dirty="0" smtClean="0"/>
              <a:t> African Congress on CA over 40 African countries attended- over350 delegates attended</a:t>
            </a:r>
          </a:p>
          <a:p>
            <a:r>
              <a:rPr lang="en-US" dirty="0" smtClean="0"/>
              <a:t>ALL COMESA MS have integrated CC in national plans or strategies.</a:t>
            </a:r>
          </a:p>
          <a:p>
            <a:r>
              <a:rPr lang="en-US" dirty="0" smtClean="0"/>
              <a:t>Kenya, Ethiopia, Mauritius, Rwanda enacted laws on CC &amp; Green Economy</a:t>
            </a:r>
          </a:p>
          <a:p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Integrated Disaster Risk Reduction and adaptation cont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Launched  partnerships with the Eastern and Southern Africa Small Scale Farmers Forum &amp; </a:t>
            </a:r>
            <a:r>
              <a:rPr lang="en-US" dirty="0" smtClean="0"/>
              <a:t>developed an SMS application that will be providing Small Scale Farmers with information on markets,  and weather tips</a:t>
            </a:r>
            <a:endParaRPr lang="en-GB" dirty="0" smtClean="0"/>
          </a:p>
          <a:p>
            <a:r>
              <a:rPr lang="en-GB" dirty="0" smtClean="0"/>
              <a:t>Launched  partnerships  with </a:t>
            </a:r>
            <a:r>
              <a:rPr lang="en-US" dirty="0" smtClean="0"/>
              <a:t>The East and Southern Africa Agribusiness Network  &amp; developed  Unstructured Supplementary Service Data (USSD) that will provide CA/CSA farming tips </a:t>
            </a:r>
          </a:p>
          <a:p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200" dirty="0" smtClean="0">
                <a:latin typeface="Arial" pitchFamily="34" charset="0"/>
                <a:cs typeface="Arial" pitchFamily="34" charset="0"/>
              </a:rPr>
              <a:t>Theme 3: Low Carbon development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9738"/>
            <a:ext cx="8229600" cy="452757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Part of the discussion at the COP 19 side event</a:t>
            </a:r>
          </a:p>
          <a:p>
            <a:r>
              <a:rPr lang="en-GB" dirty="0" smtClean="0"/>
              <a:t>COMESA Carbon Fund set up</a:t>
            </a:r>
          </a:p>
          <a:p>
            <a:r>
              <a:rPr lang="en-GB" dirty="0" smtClean="0"/>
              <a:t>A pipeline of low carbon projects in the COMESA region developed</a:t>
            </a:r>
          </a:p>
          <a:p>
            <a:r>
              <a:rPr lang="en-US" dirty="0" smtClean="0"/>
              <a:t>Assessment of the Carbon Markets and Carbon Credits carried out</a:t>
            </a:r>
            <a:endParaRPr lang="en-GB" dirty="0" smtClean="0"/>
          </a:p>
          <a:p>
            <a:r>
              <a:rPr lang="en-GB" dirty="0" smtClean="0"/>
              <a:t>Under both the Feb &amp; March 2014 conferences best practices exchanged</a:t>
            </a:r>
          </a:p>
          <a:p>
            <a:pPr lvl="0"/>
            <a:r>
              <a:rPr lang="en-GB" dirty="0" smtClean="0"/>
              <a:t>Due to increased advocacy, MS continue to submit carbon qualifying projects for funding as at 2013 -</a:t>
            </a:r>
            <a:r>
              <a:rPr lang="en-US" dirty="0" smtClean="0"/>
              <a:t> 10 member states had been evaluated increased their total climate finance resources from US$560m in 2011 to over $830m in 2013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2543473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a-ACP GCCA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Intra-ACP GCCA template</Template>
  <TotalTime>541</TotalTime>
  <Words>741</Words>
  <Application>Microsoft Office PowerPoint</Application>
  <PresentationFormat>On-screen Show (4:3)</PresentationFormat>
  <Paragraphs>85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Intra-ACP GCCA template</vt:lpstr>
      <vt:lpstr>Slide 1</vt:lpstr>
      <vt:lpstr>Programme on Climate Change adaptation and mitigation in the COMESA-EAC-SADC region Africa Group</vt:lpstr>
      <vt:lpstr>Background</vt:lpstr>
      <vt:lpstr> Theme 1: Impact and Vulnerability</vt:lpstr>
      <vt:lpstr>Theme 2: Integrated Disaster Risk Reduction and adaptation</vt:lpstr>
      <vt:lpstr>Integrated Disaster Risk Reduction and adaptation cont</vt:lpstr>
      <vt:lpstr>Integrated Disaster Risk Reduction and adaptation cont</vt:lpstr>
      <vt:lpstr>Integrated Disaster Risk Reduction and adaptation cont</vt:lpstr>
      <vt:lpstr> Theme 3: Low Carbon development </vt:lpstr>
      <vt:lpstr> Theme 3:  Low Carbon development cont.</vt:lpstr>
      <vt:lpstr> Theme 3:  Low Carbon development cont.</vt:lpstr>
      <vt:lpstr>Challenges</vt:lpstr>
      <vt:lpstr>Communication </vt:lpstr>
      <vt:lpstr>Questions &amp; Comments  are welcome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DISSEMINATION OF CLIMATE INFORMATION- THE SADC NETWORK OF CLIMATE JOURNALISTS (SADC-NCJ) EXPERIENCE</dc:title>
  <dc:creator>konga</dc:creator>
  <cp:lastModifiedBy>ndiaye</cp:lastModifiedBy>
  <cp:revision>176</cp:revision>
  <dcterms:created xsi:type="dcterms:W3CDTF">2013-04-15T19:40:07Z</dcterms:created>
  <dcterms:modified xsi:type="dcterms:W3CDTF">2014-05-07T08:24:51Z</dcterms:modified>
</cp:coreProperties>
</file>